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74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2966A-BD93-45B1-8C34-EAF26665774C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AC791-CDE5-43A8-9BF0-D3A8F1BA56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06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2966A-BD93-45B1-8C34-EAF26665774C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AC791-CDE5-43A8-9BF0-D3A8F1BA56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242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2966A-BD93-45B1-8C34-EAF26665774C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AC791-CDE5-43A8-9BF0-D3A8F1BA56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420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2966A-BD93-45B1-8C34-EAF26665774C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AC791-CDE5-43A8-9BF0-D3A8F1BA56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092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2966A-BD93-45B1-8C34-EAF26665774C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AC791-CDE5-43A8-9BF0-D3A8F1BA56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645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2966A-BD93-45B1-8C34-EAF26665774C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AC791-CDE5-43A8-9BF0-D3A8F1BA56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69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2966A-BD93-45B1-8C34-EAF26665774C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AC791-CDE5-43A8-9BF0-D3A8F1BA56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618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2966A-BD93-45B1-8C34-EAF26665774C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AC791-CDE5-43A8-9BF0-D3A8F1BA56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192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2966A-BD93-45B1-8C34-EAF26665774C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AC791-CDE5-43A8-9BF0-D3A8F1BA56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761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2966A-BD93-45B1-8C34-EAF26665774C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AC791-CDE5-43A8-9BF0-D3A8F1BA56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454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2966A-BD93-45B1-8C34-EAF26665774C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AC791-CDE5-43A8-9BF0-D3A8F1BA56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654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1639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639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35189BC-E466-44C0-8661-8BE0397E98C3}" type="slidenum">
              <a:rPr lang="ru-RU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677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C8BC41-62A6-4530-B30A-0DF18128361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3853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9A9CE-8AEF-4872-A838-A77E9E625FC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0342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1F2821-416E-4D75-9D54-7634E32A60E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983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D8ADBF-8D3A-46B7-84B0-0A3E0ABBD6C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9802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72453D-92EA-4D90-BEE8-BA880B4CD8E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7932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FE8A2-2972-4E76-B07E-9E67DCCC153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5224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04A7FB-1006-45F7-81F7-9819FB31A0C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1904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798FF6-7917-45C7-9600-9E444237222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4475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EDC26-B4B2-49E4-9D74-4A259710ECB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3502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7B6DB5-A7FA-49DB-BB10-6781750632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841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A2966A-BD93-45B1-8C34-EAF26665774C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AC791-CDE5-43A8-9BF0-D3A8F1BA56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703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537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37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37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CEF15F-9397-4241-8E89-135AAB7BA7D1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603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tidor.ru/obrazovanie/missiya-vypolnima-kak-nauchit-rebenka-delat-domashnyuyu-rabotu-samostoyatelno.htm?utm_source=readmoreintopic&amp;utm_medium=readmoreoutoftopic&amp;utm_campaign=analytics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ingapps.org/1409813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МОЙ\Desktop\1660362522_68-kartinkin-net-p-fon-dlya-prezentatsii-pedsovet-krasivo-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48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201622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Творческий отчет</a:t>
            </a:r>
            <a:r>
              <a:rPr lang="ru-RU" sz="4000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4000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</a:br>
            <a:r>
              <a:rPr lang="ru-RU" dirty="0" smtClean="0">
                <a:effectLst/>
                <a:latin typeface="Times New Roman"/>
                <a:ea typeface="Times New Roman"/>
              </a:rPr>
              <a:t>по реализации наставнических практик ВЕРНИСАЖ ИДЕЙ «ВРЕМЯ МОЛОДЫХ»</a:t>
            </a:r>
            <a:r>
              <a:rPr lang="ru-RU" sz="4000" dirty="0" smtClean="0">
                <a:effectLst/>
                <a:latin typeface="Times New Roman"/>
                <a:ea typeface="Times New Roman"/>
              </a:rPr>
              <a:t/>
            </a:r>
            <a:br>
              <a:rPr lang="ru-RU" sz="4000" dirty="0" smtClean="0">
                <a:effectLst/>
                <a:latin typeface="Times New Roman"/>
                <a:ea typeface="Times New Roman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564904"/>
            <a:ext cx="6400800" cy="2016224"/>
          </a:xfrm>
        </p:spPr>
        <p:txBody>
          <a:bodyPr>
            <a:normAutofit fontScale="85000" lnSpcReduction="10000"/>
          </a:bodyPr>
          <a:lstStyle/>
          <a:p>
            <a:pPr indent="449580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Модуль</a:t>
            </a:r>
            <a:r>
              <a:rPr lang="ru-RU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: «Эффективная практика реверсивного сотворчества»  </a:t>
            </a:r>
          </a:p>
          <a:p>
            <a:pPr indent="449580">
              <a:spcAft>
                <a:spcPts val="0"/>
              </a:spcAft>
            </a:pP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«Формирование компетенций конструктивно-критического мышления» </a:t>
            </a:r>
            <a:endParaRPr lang="ru-RU" sz="2800" b="1" dirty="0">
              <a:solidFill>
                <a:schemeClr val="tx1"/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5213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Комиссар\Desktop\1670519050_elmina-club-p-fon-dlya-prezentatsii-pedagoga-instagram-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-531440"/>
            <a:ext cx="7488832" cy="1656978"/>
          </a:xfrm>
        </p:spPr>
        <p:txBody>
          <a:bodyPr/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/>
            </a:r>
            <a:b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/>
            </a:r>
            <a:b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</a:br>
            <a:r>
              <a:rPr lang="ru-RU" sz="3600" b="1" kern="1200" dirty="0">
                <a:solidFill>
                  <a:srgbClr val="000000"/>
                </a:solidFill>
                <a:latin typeface="Candara" pitchFamily="34" charset="0"/>
                <a:ea typeface="+mn-ea"/>
                <a:cs typeface="+mn-cs"/>
              </a:rPr>
              <a:t/>
            </a:r>
            <a:br>
              <a:rPr lang="ru-RU" sz="3600" b="1" kern="1200" dirty="0">
                <a:solidFill>
                  <a:srgbClr val="000000"/>
                </a:solidFill>
                <a:latin typeface="Candara" pitchFamily="34" charset="0"/>
                <a:ea typeface="+mn-ea"/>
                <a:cs typeface="+mn-cs"/>
              </a:rPr>
            </a:br>
            <a:r>
              <a:rPr lang="ru-RU" sz="3600" b="1" kern="1200" dirty="0" smtClean="0">
                <a:solidFill>
                  <a:srgbClr val="000000"/>
                </a:solidFill>
                <a:latin typeface="Candara" pitchFamily="34" charset="0"/>
                <a:ea typeface="+mn-ea"/>
                <a:cs typeface="+mn-cs"/>
              </a:rPr>
              <a:t/>
            </a:r>
            <a:br>
              <a:rPr lang="ru-RU" sz="3600" b="1" kern="1200" dirty="0" smtClean="0">
                <a:solidFill>
                  <a:srgbClr val="000000"/>
                </a:solidFill>
                <a:latin typeface="Candara" pitchFamily="34" charset="0"/>
                <a:ea typeface="+mn-ea"/>
                <a:cs typeface="+mn-cs"/>
              </a:rPr>
            </a:br>
            <a:r>
              <a:rPr lang="ru-RU" sz="3600" b="1" kern="1200" dirty="0" smtClean="0">
                <a:solidFill>
                  <a:srgbClr val="000000"/>
                </a:solidFill>
                <a:latin typeface="Candara" pitchFamily="34" charset="0"/>
                <a:ea typeface="+mn-ea"/>
                <a:cs typeface="+mn-cs"/>
              </a:rPr>
              <a:t/>
            </a:r>
            <a:br>
              <a:rPr lang="ru-RU" sz="3600" b="1" kern="1200" dirty="0" smtClean="0">
                <a:solidFill>
                  <a:srgbClr val="000000"/>
                </a:solidFill>
                <a:latin typeface="Candara" pitchFamily="34" charset="0"/>
                <a:ea typeface="+mn-ea"/>
                <a:cs typeface="+mn-cs"/>
              </a:rPr>
            </a:br>
            <a:r>
              <a:rPr lang="ru-RU" sz="3600" b="1" kern="1200" dirty="0">
                <a:solidFill>
                  <a:srgbClr val="000000"/>
                </a:solidFill>
                <a:latin typeface="Candara" pitchFamily="34" charset="0"/>
                <a:ea typeface="+mn-ea"/>
                <a:cs typeface="+mn-cs"/>
              </a:rPr>
              <a:t/>
            </a:r>
            <a:br>
              <a:rPr lang="ru-RU" sz="3600" b="1" kern="1200" dirty="0">
                <a:solidFill>
                  <a:srgbClr val="000000"/>
                </a:solidFill>
                <a:latin typeface="Candara" pitchFamily="34" charset="0"/>
                <a:ea typeface="+mn-ea"/>
                <a:cs typeface="+mn-cs"/>
              </a:rPr>
            </a:br>
            <a:r>
              <a:rPr lang="ru-RU" sz="3600" b="1" kern="1200" dirty="0" smtClean="0">
                <a:solidFill>
                  <a:srgbClr val="000000"/>
                </a:solidFill>
                <a:latin typeface="Candara" pitchFamily="34" charset="0"/>
                <a:ea typeface="+mn-ea"/>
                <a:cs typeface="+mn-cs"/>
              </a:rPr>
              <a:t/>
            </a:r>
            <a:br>
              <a:rPr lang="ru-RU" sz="3600" b="1" kern="1200" dirty="0" smtClean="0">
                <a:solidFill>
                  <a:srgbClr val="000000"/>
                </a:solidFill>
                <a:latin typeface="Candara" pitchFamily="34" charset="0"/>
                <a:ea typeface="+mn-ea"/>
                <a:cs typeface="+mn-cs"/>
              </a:rPr>
            </a:br>
            <a:r>
              <a:rPr lang="ru-RU" sz="3600" b="1" kern="1200" dirty="0" smtClean="0">
                <a:solidFill>
                  <a:srgbClr val="000000"/>
                </a:solidFill>
                <a:latin typeface="Candara" pitchFamily="34" charset="0"/>
                <a:ea typeface="+mn-ea"/>
                <a:cs typeface="+mn-cs"/>
              </a:rPr>
              <a:t/>
            </a:r>
            <a:br>
              <a:rPr lang="ru-RU" sz="3600" b="1" kern="1200" dirty="0" smtClean="0">
                <a:solidFill>
                  <a:srgbClr val="000000"/>
                </a:solidFill>
                <a:latin typeface="Candara" pitchFamily="34" charset="0"/>
                <a:ea typeface="+mn-ea"/>
                <a:cs typeface="+mn-cs"/>
              </a:rPr>
            </a:br>
            <a:r>
              <a:rPr lang="ru-RU" sz="3600" b="1" kern="1200" dirty="0">
                <a:solidFill>
                  <a:srgbClr val="000000"/>
                </a:solidFill>
                <a:latin typeface="Candara" pitchFamily="34" charset="0"/>
                <a:ea typeface="+mn-ea"/>
                <a:cs typeface="+mn-cs"/>
              </a:rPr>
              <a:t/>
            </a:r>
            <a:br>
              <a:rPr lang="ru-RU" sz="3600" b="1" kern="1200" dirty="0">
                <a:solidFill>
                  <a:srgbClr val="000000"/>
                </a:solidFill>
                <a:latin typeface="Candara" pitchFamily="34" charset="0"/>
                <a:ea typeface="+mn-ea"/>
                <a:cs typeface="+mn-cs"/>
              </a:rPr>
            </a:br>
            <a:r>
              <a:rPr lang="ru-RU" sz="3600" b="1" kern="1200" dirty="0" smtClean="0">
                <a:solidFill>
                  <a:srgbClr val="000000"/>
                </a:solidFill>
                <a:latin typeface="Candara" pitchFamily="34" charset="0"/>
                <a:ea typeface="+mn-ea"/>
                <a:cs typeface="+mn-cs"/>
              </a:rPr>
              <a:t/>
            </a:r>
            <a:br>
              <a:rPr lang="ru-RU" sz="3600" b="1" kern="1200" dirty="0" smtClean="0">
                <a:solidFill>
                  <a:srgbClr val="000000"/>
                </a:solidFill>
                <a:latin typeface="Candara" pitchFamily="34" charset="0"/>
                <a:ea typeface="+mn-ea"/>
                <a:cs typeface="+mn-cs"/>
              </a:rPr>
            </a:br>
            <a:r>
              <a:rPr lang="ru-RU" sz="3600" b="1" kern="1200" dirty="0">
                <a:solidFill>
                  <a:srgbClr val="000000"/>
                </a:solidFill>
                <a:latin typeface="Candara" pitchFamily="34" charset="0"/>
                <a:ea typeface="+mn-ea"/>
                <a:cs typeface="+mn-cs"/>
              </a:rPr>
              <a:t/>
            </a:r>
            <a:br>
              <a:rPr lang="ru-RU" sz="3600" b="1" kern="1200" dirty="0">
                <a:solidFill>
                  <a:srgbClr val="000000"/>
                </a:solidFill>
                <a:latin typeface="Candara" pitchFamily="34" charset="0"/>
                <a:ea typeface="+mn-ea"/>
                <a:cs typeface="+mn-cs"/>
              </a:rPr>
            </a:br>
            <a:r>
              <a:rPr lang="ru-RU" sz="3600" b="1" kern="1200" dirty="0" smtClean="0">
                <a:solidFill>
                  <a:srgbClr val="000000"/>
                </a:solidFill>
                <a:latin typeface="Candara" pitchFamily="34" charset="0"/>
                <a:ea typeface="+mn-ea"/>
                <a:cs typeface="+mn-cs"/>
              </a:rPr>
              <a:t/>
            </a:r>
            <a:br>
              <a:rPr lang="ru-RU" sz="3600" b="1" kern="1200" dirty="0" smtClean="0">
                <a:solidFill>
                  <a:srgbClr val="000000"/>
                </a:solidFill>
                <a:latin typeface="Candara" pitchFamily="34" charset="0"/>
                <a:ea typeface="+mn-ea"/>
                <a:cs typeface="+mn-cs"/>
              </a:rPr>
            </a:br>
            <a:r>
              <a:rPr lang="ru-RU" sz="3600" b="1" kern="1200" dirty="0">
                <a:solidFill>
                  <a:srgbClr val="000000"/>
                </a:solidFill>
                <a:latin typeface="Candara" pitchFamily="34" charset="0"/>
                <a:ea typeface="+mn-ea"/>
                <a:cs typeface="+mn-cs"/>
              </a:rPr>
              <a:t/>
            </a:r>
            <a:br>
              <a:rPr lang="ru-RU" sz="3600" b="1" kern="1200" dirty="0">
                <a:solidFill>
                  <a:srgbClr val="000000"/>
                </a:solidFill>
                <a:latin typeface="Candara" pitchFamily="34" charset="0"/>
                <a:ea typeface="+mn-ea"/>
                <a:cs typeface="+mn-cs"/>
              </a:rPr>
            </a:br>
            <a:r>
              <a:rPr lang="ru-RU" sz="3600" b="1" kern="1200" dirty="0" smtClean="0">
                <a:solidFill>
                  <a:srgbClr val="000000"/>
                </a:solidFill>
                <a:latin typeface="Candara" pitchFamily="34" charset="0"/>
                <a:ea typeface="+mn-ea"/>
                <a:cs typeface="+mn-cs"/>
              </a:rPr>
              <a:t/>
            </a:r>
            <a:br>
              <a:rPr lang="ru-RU" sz="3600" b="1" kern="1200" dirty="0" smtClean="0">
                <a:solidFill>
                  <a:srgbClr val="000000"/>
                </a:solidFill>
                <a:latin typeface="Candara" pitchFamily="34" charset="0"/>
                <a:ea typeface="+mn-ea"/>
                <a:cs typeface="+mn-cs"/>
              </a:rPr>
            </a:br>
            <a:r>
              <a:rPr lang="ru-RU" sz="3600" b="1" kern="1200" dirty="0">
                <a:solidFill>
                  <a:srgbClr val="000000"/>
                </a:solidFill>
                <a:latin typeface="Candara" pitchFamily="34" charset="0"/>
                <a:ea typeface="+mn-ea"/>
                <a:cs typeface="+mn-cs"/>
              </a:rPr>
              <a:t> </a:t>
            </a:r>
            <a:r>
              <a:rPr lang="ru-RU" sz="3600" b="1" kern="1200" dirty="0" smtClean="0">
                <a:solidFill>
                  <a:srgbClr val="000000"/>
                </a:solidFill>
                <a:latin typeface="Candara" pitchFamily="34" charset="0"/>
                <a:ea typeface="+mn-ea"/>
                <a:cs typeface="+mn-cs"/>
              </a:rPr>
              <a:t>        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                          </a:t>
            </a:r>
            <a:b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/>
            </a:r>
            <a:b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</a:br>
            <a:r>
              <a:rPr lang="ru-RU" sz="3600" b="1" kern="1200" dirty="0" smtClean="0">
                <a:solidFill>
                  <a:srgbClr val="000000"/>
                </a:solidFill>
                <a:latin typeface="Candara" pitchFamily="34" charset="0"/>
                <a:ea typeface="+mn-ea"/>
                <a:cs typeface="+mn-cs"/>
              </a:rPr>
              <a:t> </a:t>
            </a:r>
            <a:r>
              <a:rPr lang="ru-RU" sz="3600" b="1" kern="1200" dirty="0" smtClean="0">
                <a:solidFill>
                  <a:srgbClr val="000000"/>
                </a:solidFill>
                <a:latin typeface="Candara" pitchFamily="34" charset="0"/>
              </a:rPr>
              <a:t/>
            </a:r>
            <a:br>
              <a:rPr lang="ru-RU" sz="3600" b="1" kern="1200" dirty="0" smtClean="0">
                <a:solidFill>
                  <a:srgbClr val="000000"/>
                </a:solidFill>
                <a:latin typeface="Candara" pitchFamily="34" charset="0"/>
              </a:rPr>
            </a:br>
            <a:r>
              <a:rPr lang="ru-RU" sz="3600" b="1" kern="1200" dirty="0">
                <a:solidFill>
                  <a:srgbClr val="000000"/>
                </a:solidFill>
                <a:latin typeface="Candara" pitchFamily="34" charset="0"/>
              </a:rPr>
              <a:t/>
            </a:r>
            <a:br>
              <a:rPr lang="ru-RU" sz="3600" b="1" kern="1200" dirty="0">
                <a:solidFill>
                  <a:srgbClr val="000000"/>
                </a:solidFill>
                <a:latin typeface="Candara" pitchFamily="34" charset="0"/>
              </a:rPr>
            </a:br>
            <a:r>
              <a:rPr lang="ru-RU" sz="3600" b="1" kern="1200" dirty="0" smtClean="0">
                <a:solidFill>
                  <a:srgbClr val="000000"/>
                </a:solidFill>
                <a:latin typeface="Candara" pitchFamily="34" charset="0"/>
                <a:ea typeface="+mn-ea"/>
                <a:cs typeface="+mn-cs"/>
              </a:rPr>
              <a:t>                                           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</a:t>
            </a:r>
            <a:endParaRPr lang="ru-RU" sz="3600" b="1" kern="1200" dirty="0">
              <a:solidFill>
                <a:srgbClr val="000000"/>
              </a:solidFill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5124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980728"/>
            <a:ext cx="3814762" cy="2376835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latin typeface="Candara" pitchFamily="34" charset="0"/>
              </a:rPr>
              <a:t>Комиссар Людмила Анатольевна</a:t>
            </a:r>
          </a:p>
          <a:p>
            <a:pPr algn="ctr" eaLnBrk="1" hangingPunct="1"/>
            <a:r>
              <a:rPr lang="ru-RU" b="1" dirty="0" smtClean="0">
                <a:latin typeface="Candara" pitchFamily="34" charset="0"/>
              </a:rPr>
              <a:t>Стаж 40 лет</a:t>
            </a:r>
          </a:p>
        </p:txBody>
      </p:sp>
      <p:sp>
        <p:nvSpPr>
          <p:cNvPr id="5125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076825" y="892170"/>
            <a:ext cx="3311525" cy="2536830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latin typeface="Candara" pitchFamily="34" charset="0"/>
              </a:rPr>
              <a:t>Никитина Анна Александровна</a:t>
            </a:r>
          </a:p>
          <a:p>
            <a:pPr algn="ctr" eaLnBrk="1" hangingPunct="1"/>
            <a:r>
              <a:rPr lang="ru-RU" b="1" dirty="0" smtClean="0">
                <a:latin typeface="Candara" pitchFamily="34" charset="0"/>
              </a:rPr>
              <a:t>Стаж 2года</a:t>
            </a:r>
          </a:p>
        </p:txBody>
      </p:sp>
      <p:pic>
        <p:nvPicPr>
          <p:cNvPr id="5126" name="Picture 3" descr="C:\Users\МОЙ\Desktop\фото Комиссар\IMG_0480.JPG"/>
          <p:cNvPicPr>
            <a:picLocks noChangeAspect="1" noChangeArrowheads="1"/>
          </p:cNvPicPr>
          <p:nvPr/>
        </p:nvPicPr>
        <p:blipFill>
          <a:blip r:embed="rId3" cstate="print"/>
          <a:srcRect r="10249"/>
          <a:stretch>
            <a:fillRect/>
          </a:stretch>
        </p:blipFill>
        <p:spPr bwMode="auto">
          <a:xfrm>
            <a:off x="467544" y="3068960"/>
            <a:ext cx="4104456" cy="28083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C:\Documents and Settings\user\Рабочий стол\IMG_20221126_12160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3068960"/>
            <a:ext cx="3816424" cy="28083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1187624" y="336125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    Наставник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60032" y="297575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dirty="0" smtClean="0">
                <a:solidFill>
                  <a:srgbClr val="C00000"/>
                </a:solidFill>
              </a:rPr>
              <a:t>   Молодой специалист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9974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Комиссар\Desktop\1670519050_elmina-club-p-fon-dlya-prezentatsii-pedagoga-instagram-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15616" y="1166843"/>
            <a:ext cx="68407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20C22"/>
                </a:solidFill>
                <a:latin typeface="+mj-lt"/>
                <a:ea typeface="+mj-ea"/>
                <a:cs typeface="+mj-cs"/>
              </a:rPr>
              <a:t>«Настоящий учитель тот, кто может спуститься с вершины своего знания до незнания ученика и, взяв его за руку, снова совершить восхождение</a:t>
            </a:r>
            <a:r>
              <a:rPr lang="ru-RU" sz="3200" b="1" dirty="0" smtClean="0">
                <a:solidFill>
                  <a:srgbClr val="020C22"/>
                </a:solidFill>
                <a:latin typeface="+mj-lt"/>
                <a:ea typeface="+mj-ea"/>
                <a:cs typeface="+mj-cs"/>
              </a:rPr>
              <a:t>».</a:t>
            </a:r>
          </a:p>
          <a:p>
            <a:r>
              <a:rPr lang="ru-RU" sz="3200" b="1" dirty="0">
                <a:solidFill>
                  <a:srgbClr val="020C2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smtClean="0">
                <a:solidFill>
                  <a:srgbClr val="020C22"/>
                </a:solidFill>
                <a:latin typeface="+mj-lt"/>
                <a:ea typeface="+mj-ea"/>
                <a:cs typeface="+mj-cs"/>
              </a:rPr>
              <a:t>                         </a:t>
            </a:r>
            <a:r>
              <a:rPr lang="ru-RU" sz="3200" b="1" dirty="0">
                <a:solidFill>
                  <a:srgbClr val="020C22"/>
                </a:solidFill>
                <a:latin typeface="+mj-lt"/>
                <a:ea typeface="+mj-ea"/>
                <a:cs typeface="+mj-cs"/>
              </a:rPr>
              <a:t>Ш. </a:t>
            </a:r>
            <a:r>
              <a:rPr lang="ru-RU" sz="3200" b="1" dirty="0" err="1">
                <a:solidFill>
                  <a:srgbClr val="020C22"/>
                </a:solidFill>
                <a:latin typeface="+mj-lt"/>
                <a:ea typeface="+mj-ea"/>
                <a:cs typeface="+mj-cs"/>
              </a:rPr>
              <a:t>Амонашвили</a:t>
            </a:r>
            <a:r>
              <a:rPr lang="ru-RU" sz="3200" b="1" dirty="0">
                <a:solidFill>
                  <a:srgbClr val="020C22"/>
                </a:solidFill>
                <a:latin typeface="+mj-lt"/>
                <a:ea typeface="+mj-ea"/>
                <a:cs typeface="+mj-cs"/>
              </a:rPr>
              <a:t>.</a:t>
            </a:r>
            <a:endParaRPr lang="ru-RU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6919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Комиссар\Desktop\1670519050_elmina-club-p-fon-dlya-prezentatsii-pedagoga-instagram-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27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71600" y="476672"/>
            <a:ext cx="72008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 smtClean="0">
                <a:solidFill>
                  <a:srgbClr val="C00000"/>
                </a:solidFill>
                <a:effectLst/>
                <a:latin typeface="+mj-lt"/>
              </a:rPr>
              <a:t>Реверсивное наставничество</a:t>
            </a:r>
            <a:r>
              <a:rPr lang="ru-RU" sz="2400" b="0" i="0" dirty="0" smtClean="0">
                <a:effectLst/>
                <a:latin typeface="+mj-lt"/>
              </a:rPr>
              <a:t> — </a:t>
            </a:r>
            <a:r>
              <a:rPr lang="ru-RU" sz="2400" b="1" i="0" dirty="0" smtClean="0">
                <a:effectLst/>
                <a:latin typeface="+mj-lt"/>
              </a:rPr>
              <a:t>это взаимодействие сотрудников образовательной организации как профессионалов разных поколений (в т. ч. педагогов, руководителей образовательных организаций) с целью обмена опытом, взаимной передачи знаний и опыта, совершенствования профессиональных компетенций.</a:t>
            </a:r>
          </a:p>
          <a:p>
            <a:r>
              <a:rPr lang="ru-RU" sz="2800" b="1" i="0" dirty="0" smtClean="0">
                <a:solidFill>
                  <a:srgbClr val="C00000"/>
                </a:solidFill>
                <a:effectLst/>
                <a:latin typeface="+mj-lt"/>
              </a:rPr>
              <a:t>Реверсивное наставничество</a:t>
            </a:r>
            <a:r>
              <a:rPr lang="ru-RU" sz="2400" b="0" i="0" dirty="0" smtClean="0">
                <a:effectLst/>
                <a:latin typeface="+mj-lt"/>
              </a:rPr>
              <a:t>: </a:t>
            </a:r>
            <a:r>
              <a:rPr lang="ru-RU" sz="2400" b="1" i="0" dirty="0" smtClean="0">
                <a:effectLst/>
                <a:latin typeface="+mj-lt"/>
              </a:rPr>
              <a:t>профессионал младшего возраста становится наставником опытного работника по вопросам новых тенденций, технологий, а опытный педагог становится наставником молодого педагога в вопросах методики и организации учебно-воспитательного процесса.</a:t>
            </a:r>
            <a:endParaRPr lang="ru-RU" sz="2400" b="1" i="0" dirty="0"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4784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Комиссар\Desktop\1670519050_elmina-club-p-fon-dlya-prezentatsii-pedagoga-instagram-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53748" y="811762"/>
            <a:ext cx="618660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+mj-lt"/>
              </a:rPr>
              <a:t>Неуспеваемость</a:t>
            </a:r>
            <a:r>
              <a:rPr lang="ru-RU" sz="2400" b="1" dirty="0">
                <a:solidFill>
                  <a:srgbClr val="212529"/>
                </a:solidFill>
                <a:latin typeface="+mj-lt"/>
              </a:rPr>
              <a:t> – острейшая проблема современной школы. Чтобы найти средство для преодоления неуспеваемости, надо знать причины, порождающие ее. Определив, чем вызвана школьная неуспеваемость, педагог сможет оказать учащемуся квалифицированную помощь по ее </a:t>
            </a:r>
            <a:r>
              <a:rPr lang="ru-RU" sz="2400" b="1" dirty="0" smtClean="0">
                <a:solidFill>
                  <a:srgbClr val="212529"/>
                </a:solidFill>
                <a:latin typeface="+mj-lt"/>
              </a:rPr>
              <a:t>преодолению.</a:t>
            </a:r>
            <a:endParaRPr lang="ru-RU" sz="2400" b="1" dirty="0">
              <a:latin typeface="+mj-lt"/>
            </a:endParaRPr>
          </a:p>
        </p:txBody>
      </p:sp>
      <p:pic>
        <p:nvPicPr>
          <p:cNvPr id="4" name="Рисунок 3" descr="https://letidor.ru/thumb/0x100/filters:quality(75):no_upscale()/imgs/2020/10/21/19/4282205/e83f3f677a2bf0afe7f67754abc5857e30cf5e92.jpg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39" y="4221088"/>
            <a:ext cx="2952329" cy="1800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078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Комиссар\Desktop\1670519050_elmina-club-p-fon-dlya-prezentatsii-pedagoga-instagram-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82411" y="1494077"/>
            <a:ext cx="2880320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       Проблема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64088" y="2204864"/>
            <a:ext cx="2952328" cy="27020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+mj-lt"/>
                <a:ea typeface="Calibri"/>
                <a:cs typeface="Times New Roman"/>
              </a:rPr>
              <a:t>Почему у учащихся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+mj-lt"/>
                <a:ea typeface="Calibri"/>
                <a:cs typeface="Times New Roman"/>
              </a:rPr>
              <a:t>7 класса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+mj-lt"/>
                <a:ea typeface="Calibri"/>
                <a:cs typeface="Times New Roman"/>
              </a:rPr>
              <a:t>низкие результаты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+mj-lt"/>
                <a:ea typeface="Calibri"/>
                <a:cs typeface="Times New Roman"/>
              </a:rPr>
              <a:t>контрольных работ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+mj-lt"/>
                <a:ea typeface="Calibri"/>
                <a:cs typeface="Times New Roman"/>
              </a:rPr>
              <a:t>по математике?</a:t>
            </a:r>
          </a:p>
        </p:txBody>
      </p:sp>
      <p:pic>
        <p:nvPicPr>
          <p:cNvPr id="1026" name="Picture 2" descr="C:\Users\Комиссар\Desktop\IMG_20240327_0936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64704"/>
            <a:ext cx="3600400" cy="4488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13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Комиссар\Desktop\1670519050_elmina-club-p-fon-dlya-prezentatsii-pedagoga-instagram-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7300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87624" y="1412776"/>
            <a:ext cx="475252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  <a:spcBef>
                <a:spcPts val="450"/>
              </a:spcBef>
              <a:spcAft>
                <a:spcPts val="1500"/>
              </a:spcAft>
            </a:pPr>
            <a:r>
              <a:rPr lang="ru-RU" sz="2400" b="1" dirty="0">
                <a:solidFill>
                  <a:srgbClr val="C00000"/>
                </a:solidFill>
                <a:latin typeface="+mj-lt"/>
                <a:ea typeface="Times New Roman"/>
                <a:cs typeface="Times New Roman" pitchFamily="18" charset="0"/>
              </a:rPr>
              <a:t>Система 1</a:t>
            </a:r>
            <a:r>
              <a:rPr lang="ru-RU" sz="2400" dirty="0">
                <a:solidFill>
                  <a:srgbClr val="000000"/>
                </a:solidFill>
                <a:latin typeface="+mj-lt"/>
                <a:ea typeface="Times New Roman"/>
                <a:cs typeface="Times New Roman" pitchFamily="18" charset="0"/>
              </a:rPr>
              <a:t>– </a:t>
            </a:r>
            <a:r>
              <a:rPr lang="ru-RU" sz="2400" b="1" dirty="0">
                <a:solidFill>
                  <a:srgbClr val="000000"/>
                </a:solidFill>
                <a:latin typeface="+mj-lt"/>
                <a:ea typeface="Times New Roman"/>
                <a:cs typeface="Times New Roman" pitchFamily="18" charset="0"/>
              </a:rPr>
              <a:t>это быстрое и интуитивное мышление. Она срабатывает автоматически и очень быстро, не требуя особых усилий и не давая ощущения контроля.</a:t>
            </a:r>
            <a:endParaRPr lang="ru-RU" sz="2400" b="1" dirty="0">
              <a:latin typeface="+mj-lt"/>
              <a:ea typeface="Calibri"/>
              <a:cs typeface="Times New Roman" pitchFamily="18" charset="0"/>
            </a:endParaRPr>
          </a:p>
        </p:txBody>
      </p:sp>
      <p:pic>
        <p:nvPicPr>
          <p:cNvPr id="4" name="Рисунок 3" descr="Большую часть времени наш мозг работает в автоматическом режиме, используя быстрое мышление. Медленное мышление – трудоёмкий процесс.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052" y="1340769"/>
            <a:ext cx="2091356" cy="1780168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5" name="TextBox 4"/>
          <p:cNvSpPr txBox="1"/>
          <p:nvPr/>
        </p:nvSpPr>
        <p:spPr>
          <a:xfrm>
            <a:off x="1187624" y="3429000"/>
            <a:ext cx="4104456" cy="1977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  <a:spcBef>
                <a:spcPts val="450"/>
              </a:spcBef>
              <a:spcAft>
                <a:spcPts val="15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+mj-lt"/>
                <a:ea typeface="Times New Roman"/>
                <a:cs typeface="Times New Roman" pitchFamily="18" charset="0"/>
              </a:rPr>
              <a:t>Система </a:t>
            </a:r>
            <a:r>
              <a:rPr lang="ru-RU" sz="2400" b="1" dirty="0">
                <a:solidFill>
                  <a:srgbClr val="C00000"/>
                </a:solidFill>
                <a:latin typeface="+mj-lt"/>
                <a:ea typeface="Times New Roman"/>
                <a:cs typeface="Times New Roman" pitchFamily="18" charset="0"/>
              </a:rPr>
              <a:t>2</a:t>
            </a:r>
            <a:r>
              <a:rPr lang="ru-RU" sz="2400" dirty="0">
                <a:solidFill>
                  <a:srgbClr val="000000"/>
                </a:solidFill>
                <a:latin typeface="+mj-lt"/>
                <a:ea typeface="Times New Roman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latin typeface="+mj-lt"/>
                <a:ea typeface="Times New Roman"/>
                <a:cs typeface="Times New Roman" pitchFamily="18" charset="0"/>
              </a:rPr>
              <a:t>- </a:t>
            </a:r>
            <a:r>
              <a:rPr lang="ru-RU" sz="2400" b="1" dirty="0" smtClean="0">
                <a:solidFill>
                  <a:srgbClr val="000000"/>
                </a:solidFill>
                <a:latin typeface="+mj-lt"/>
                <a:ea typeface="Times New Roman"/>
                <a:cs typeface="Times New Roman" pitchFamily="18" charset="0"/>
              </a:rPr>
              <a:t>основана </a:t>
            </a:r>
            <a:r>
              <a:rPr lang="ru-RU" sz="2400" b="1" dirty="0">
                <a:solidFill>
                  <a:srgbClr val="000000"/>
                </a:solidFill>
                <a:latin typeface="+mj-lt"/>
                <a:ea typeface="Times New Roman"/>
                <a:cs typeface="Times New Roman" pitchFamily="18" charset="0"/>
              </a:rPr>
              <a:t>на логическом мышлении, анализе фактов и рассуждениях. Она помогает нам решать сложные задачи и принимать взвешенные решения</a:t>
            </a:r>
            <a:r>
              <a:rPr lang="ru-RU" b="1" dirty="0">
                <a:solidFill>
                  <a:srgbClr val="000000"/>
                </a:solidFill>
                <a:latin typeface="+mj-lt"/>
                <a:ea typeface="Times New Roman"/>
                <a:cs typeface="Times New Roman" pitchFamily="18" charset="0"/>
              </a:rPr>
              <a:t>.</a:t>
            </a:r>
            <a:endParaRPr lang="ru-RU" sz="1400" b="1" dirty="0">
              <a:latin typeface="+mj-lt"/>
              <a:ea typeface="Calibri"/>
              <a:cs typeface="Times New Roman" pitchFamily="18" charset="0"/>
            </a:endParaRPr>
          </a:p>
        </p:txBody>
      </p:sp>
      <p:pic>
        <p:nvPicPr>
          <p:cNvPr id="6" name="Рисунок 5" descr="Большую часть времени наш мозг работает в автоматическом режиме, используя быстрое мышление. Медленное мышление – трудоёмкий процесс.-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052" y="3429000"/>
            <a:ext cx="2091356" cy="19558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8" name="TextBox 7"/>
          <p:cNvSpPr txBox="1"/>
          <p:nvPr/>
        </p:nvSpPr>
        <p:spPr>
          <a:xfrm>
            <a:off x="1043608" y="409058"/>
            <a:ext cx="4392488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+mj-lt"/>
                <a:cs typeface="Times New Roman" pitchFamily="18" charset="0"/>
              </a:rPr>
              <a:t>Две системы мышления</a:t>
            </a:r>
            <a:endParaRPr lang="ru-RU" sz="2800" b="1" dirty="0">
              <a:solidFill>
                <a:srgbClr val="C00000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37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Комиссар\Desktop\1670519050_elmina-club-p-fon-dlya-prezentatsii-pedagoga-instagram-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548680"/>
            <a:ext cx="4104456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rgbClr val="C00000"/>
                </a:solidFill>
              </a:rPr>
              <a:t> </a:t>
            </a:r>
            <a:r>
              <a:rPr lang="ru-RU" sz="3600" b="1" i="1" dirty="0">
                <a:solidFill>
                  <a:srgbClr val="C00000"/>
                </a:solidFill>
                <a:latin typeface="+mj-lt"/>
              </a:rPr>
              <a:t>Приём</a:t>
            </a:r>
            <a:r>
              <a:rPr lang="ru-RU" sz="3600" b="1" i="1" dirty="0">
                <a:solidFill>
                  <a:srgbClr val="C00000"/>
                </a:solidFill>
              </a:rPr>
              <a:t> </a:t>
            </a:r>
            <a:r>
              <a:rPr lang="ru-RU" sz="3600" b="1" i="1" dirty="0">
                <a:solidFill>
                  <a:srgbClr val="663300"/>
                </a:solidFill>
              </a:rPr>
              <a:t>«</a:t>
            </a:r>
            <a:r>
              <a:rPr lang="ru-RU" sz="3600" b="1" i="1" dirty="0" err="1">
                <a:solidFill>
                  <a:srgbClr val="663300"/>
                </a:solidFill>
              </a:rPr>
              <a:t>Фишбоун</a:t>
            </a:r>
            <a:r>
              <a:rPr lang="ru-RU" sz="3600" b="1" i="1" dirty="0">
                <a:solidFill>
                  <a:srgbClr val="663300"/>
                </a:solidFill>
              </a:rPr>
              <a:t>»</a:t>
            </a:r>
            <a:endParaRPr lang="ru-RU" sz="3600" dirty="0"/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auto">
          <a:xfrm rot="2858416">
            <a:off x="1198846" y="2297249"/>
            <a:ext cx="2420938" cy="2268538"/>
          </a:xfrm>
          <a:prstGeom prst="rtTriangle">
            <a:avLst/>
          </a:prstGeom>
          <a:solidFill>
            <a:srgbClr val="F79646">
              <a:lumMod val="60000"/>
              <a:lumOff val="40000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Проблема: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2555776" y="3212976"/>
            <a:ext cx="3929063" cy="433388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 rot="5400000">
            <a:off x="6744158" y="2563749"/>
            <a:ext cx="2005461" cy="1885282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79646">
              <a:lumMod val="60000"/>
              <a:lumOff val="40000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Выводы:</a:t>
            </a:r>
          </a:p>
        </p:txBody>
      </p:sp>
      <p:sp>
        <p:nvSpPr>
          <p:cNvPr id="6" name="AutoShape 13"/>
          <p:cNvSpPr>
            <a:spLocks noChangeArrowheads="1"/>
          </p:cNvSpPr>
          <p:nvPr/>
        </p:nvSpPr>
        <p:spPr bwMode="auto">
          <a:xfrm rot="1677193">
            <a:off x="3138798" y="1974228"/>
            <a:ext cx="431800" cy="1058863"/>
          </a:xfrm>
          <a:prstGeom prst="moon">
            <a:avLst>
              <a:gd name="adj" fmla="val 50000"/>
            </a:avLst>
          </a:prstGeom>
          <a:solidFill>
            <a:srgbClr val="F79646">
              <a:lumMod val="60000"/>
              <a:lumOff val="40000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AutoShape 13"/>
          <p:cNvSpPr>
            <a:spLocks noChangeArrowheads="1"/>
          </p:cNvSpPr>
          <p:nvPr/>
        </p:nvSpPr>
        <p:spPr bwMode="auto">
          <a:xfrm rot="1677193">
            <a:off x="4565558" y="1901731"/>
            <a:ext cx="431800" cy="1058863"/>
          </a:xfrm>
          <a:prstGeom prst="moon">
            <a:avLst>
              <a:gd name="adj" fmla="val 50000"/>
            </a:avLst>
          </a:prstGeom>
          <a:solidFill>
            <a:srgbClr val="F79646">
              <a:lumMod val="60000"/>
              <a:lumOff val="40000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AutoShape 13"/>
          <p:cNvSpPr>
            <a:spLocks noChangeArrowheads="1"/>
          </p:cNvSpPr>
          <p:nvPr/>
        </p:nvSpPr>
        <p:spPr bwMode="auto">
          <a:xfrm rot="1677193">
            <a:off x="5930055" y="1939287"/>
            <a:ext cx="431800" cy="1058863"/>
          </a:xfrm>
          <a:prstGeom prst="moon">
            <a:avLst>
              <a:gd name="adj" fmla="val 50000"/>
            </a:avLst>
          </a:prstGeom>
          <a:solidFill>
            <a:srgbClr val="F79646">
              <a:lumMod val="60000"/>
              <a:lumOff val="40000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AutoShape 13"/>
          <p:cNvSpPr>
            <a:spLocks noChangeArrowheads="1"/>
          </p:cNvSpPr>
          <p:nvPr/>
        </p:nvSpPr>
        <p:spPr bwMode="auto">
          <a:xfrm rot="21081607">
            <a:off x="2950232" y="3749855"/>
            <a:ext cx="635916" cy="1017935"/>
          </a:xfrm>
          <a:prstGeom prst="moon">
            <a:avLst>
              <a:gd name="adj" fmla="val 50000"/>
            </a:avLst>
          </a:prstGeom>
          <a:solidFill>
            <a:srgbClr val="F79646">
              <a:lumMod val="60000"/>
              <a:lumOff val="40000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AutoShape 13"/>
          <p:cNvSpPr>
            <a:spLocks noChangeArrowheads="1"/>
          </p:cNvSpPr>
          <p:nvPr/>
        </p:nvSpPr>
        <p:spPr bwMode="auto">
          <a:xfrm rot="680313">
            <a:off x="4346904" y="3728220"/>
            <a:ext cx="527594" cy="1058863"/>
          </a:xfrm>
          <a:prstGeom prst="moon">
            <a:avLst>
              <a:gd name="adj" fmla="val 50000"/>
            </a:avLst>
          </a:prstGeom>
          <a:solidFill>
            <a:srgbClr val="F79646">
              <a:lumMod val="60000"/>
              <a:lumOff val="40000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AutoShape 13"/>
          <p:cNvSpPr>
            <a:spLocks noChangeArrowheads="1"/>
          </p:cNvSpPr>
          <p:nvPr/>
        </p:nvSpPr>
        <p:spPr bwMode="auto">
          <a:xfrm rot="680313">
            <a:off x="5548739" y="3757776"/>
            <a:ext cx="628159" cy="979249"/>
          </a:xfrm>
          <a:prstGeom prst="moon">
            <a:avLst>
              <a:gd name="adj" fmla="val 50000"/>
            </a:avLst>
          </a:prstGeom>
          <a:solidFill>
            <a:srgbClr val="F79646">
              <a:lumMod val="60000"/>
              <a:lumOff val="40000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58999" y="1268760"/>
            <a:ext cx="2420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Причины</a:t>
            </a:r>
            <a:endParaRPr lang="ru-RU" sz="28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915815" y="5301208"/>
            <a:ext cx="3672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Факты, аргументы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82897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Комиссар\Desktop\1670519050_elmina-club-p-fon-dlya-prezentatsii-pedagoga-instagram-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83768" y="692696"/>
            <a:ext cx="4032448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3200" b="1" dirty="0" smtClean="0">
                <a:solidFill>
                  <a:srgbClr val="C00000"/>
                </a:solidFill>
                <a:latin typeface="+mj-lt"/>
                <a:cs typeface="Times New Roman" pitchFamily="18" charset="0"/>
              </a:rPr>
              <a:t>Причины</a:t>
            </a:r>
            <a:endParaRPr lang="ru-RU" sz="3200" b="1" dirty="0">
              <a:solidFill>
                <a:srgbClr val="C0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1916832"/>
            <a:ext cx="5760640" cy="2728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latin typeface="+mj-lt"/>
                <a:ea typeface="Calibri"/>
                <a:cs typeface="Times New Roman"/>
              </a:rPr>
              <a:t>1. Стресс</a:t>
            </a:r>
            <a:endParaRPr lang="ru-RU" sz="2400" b="1" dirty="0">
              <a:latin typeface="+mj-lt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+mj-lt"/>
                <a:ea typeface="Calibri"/>
                <a:cs typeface="Times New Roman"/>
              </a:rPr>
              <a:t> </a:t>
            </a:r>
            <a:r>
              <a:rPr lang="ru-RU" sz="2400" b="1" dirty="0" smtClean="0">
                <a:latin typeface="+mj-lt"/>
                <a:ea typeface="Calibri"/>
                <a:cs typeface="Times New Roman"/>
              </a:rPr>
              <a:t>2. Не </a:t>
            </a:r>
            <a:r>
              <a:rPr lang="ru-RU" sz="2400" b="1" dirty="0">
                <a:latin typeface="+mj-lt"/>
                <a:ea typeface="Calibri"/>
                <a:cs typeface="Times New Roman"/>
              </a:rPr>
              <a:t>следят за временем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+mj-lt"/>
                <a:ea typeface="Calibri"/>
                <a:cs typeface="Times New Roman"/>
              </a:rPr>
              <a:t> </a:t>
            </a:r>
            <a:r>
              <a:rPr lang="ru-RU" sz="2400" b="1" dirty="0" smtClean="0">
                <a:latin typeface="+mj-lt"/>
                <a:ea typeface="Calibri"/>
                <a:cs typeface="Times New Roman"/>
              </a:rPr>
              <a:t>3. Проблемы </a:t>
            </a:r>
            <a:r>
              <a:rPr lang="ru-RU" sz="2400" b="1" dirty="0">
                <a:latin typeface="+mj-lt"/>
                <a:ea typeface="Calibri"/>
                <a:cs typeface="Times New Roman"/>
              </a:rPr>
              <a:t>с пониманием заданий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+mj-lt"/>
                <a:ea typeface="Calibri"/>
                <a:cs typeface="Times New Roman"/>
              </a:rPr>
              <a:t> </a:t>
            </a:r>
            <a:r>
              <a:rPr lang="ru-RU" sz="2400" b="1" dirty="0" smtClean="0">
                <a:latin typeface="+mj-lt"/>
                <a:ea typeface="Calibri"/>
                <a:cs typeface="Times New Roman"/>
              </a:rPr>
              <a:t>4. Невнимательность</a:t>
            </a:r>
            <a:endParaRPr lang="ru-RU" sz="2400" b="1" dirty="0">
              <a:latin typeface="+mj-lt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+mj-lt"/>
                <a:ea typeface="Calibri"/>
                <a:cs typeface="Times New Roman"/>
              </a:rPr>
              <a:t> </a:t>
            </a:r>
            <a:r>
              <a:rPr lang="ru-RU" sz="2400" b="1" dirty="0" smtClean="0">
                <a:latin typeface="+mj-lt"/>
                <a:ea typeface="Calibri"/>
                <a:cs typeface="Times New Roman"/>
              </a:rPr>
              <a:t>5. Не </a:t>
            </a:r>
            <a:r>
              <a:rPr lang="ru-RU" sz="2400" b="1" dirty="0">
                <a:latin typeface="+mj-lt"/>
                <a:ea typeface="Calibri"/>
                <a:cs typeface="Times New Roman"/>
              </a:rPr>
              <a:t>успели подготовиться</a:t>
            </a:r>
          </a:p>
        </p:txBody>
      </p:sp>
    </p:spTree>
    <p:extLst>
      <p:ext uri="{BB962C8B-B14F-4D97-AF65-F5344CB8AC3E}">
        <p14:creationId xmlns:p14="http://schemas.microsoft.com/office/powerpoint/2010/main" val="229601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27784" y="404664"/>
            <a:ext cx="3506486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itchFamily="18" charset="0"/>
              </a:rPr>
              <a:t>            </a:t>
            </a:r>
            <a:r>
              <a:rPr lang="ru-RU" sz="3200" b="1" dirty="0" smtClean="0">
                <a:solidFill>
                  <a:srgbClr val="C00000"/>
                </a:solidFill>
                <a:latin typeface="+mj-lt"/>
                <a:cs typeface="Times New Roman" pitchFamily="18" charset="0"/>
              </a:rPr>
              <a:t>Факты</a:t>
            </a:r>
            <a:endParaRPr lang="ru-RU" sz="3200" b="1" dirty="0">
              <a:solidFill>
                <a:srgbClr val="C0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124744"/>
            <a:ext cx="8064896" cy="5180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ru-RU" sz="2400" b="1" dirty="0" smtClean="0">
                <a:latin typeface="+mj-lt"/>
                <a:ea typeface="Calibri"/>
                <a:cs typeface="Times New Roman"/>
              </a:rPr>
              <a:t>1.Отсутствие </a:t>
            </a:r>
            <a:r>
              <a:rPr lang="ru-RU" sz="2400" b="1" dirty="0">
                <a:latin typeface="+mj-lt"/>
                <a:ea typeface="Calibri"/>
                <a:cs typeface="Times New Roman"/>
              </a:rPr>
              <a:t>опыта в написании контрольной </a:t>
            </a:r>
            <a:r>
              <a:rPr lang="ru-RU" sz="2400" b="1" dirty="0" smtClean="0">
                <a:latin typeface="+mj-lt"/>
                <a:ea typeface="Calibri"/>
                <a:cs typeface="Times New Roman"/>
              </a:rPr>
              <a:t>работы</a:t>
            </a:r>
          </a:p>
          <a:p>
            <a:pPr>
              <a:spcAft>
                <a:spcPts val="1000"/>
              </a:spcAft>
            </a:pPr>
            <a:r>
              <a:rPr lang="ru-RU" sz="2400" b="1" dirty="0">
                <a:latin typeface="+mj-lt"/>
                <a:ea typeface="Calibri"/>
                <a:cs typeface="Times New Roman"/>
              </a:rPr>
              <a:t> </a:t>
            </a:r>
            <a:r>
              <a:rPr lang="ru-RU" sz="2400" b="1" dirty="0">
                <a:solidFill>
                  <a:prstClr val="black"/>
                </a:solidFill>
                <a:latin typeface="+mj-lt"/>
                <a:ea typeface="Calibri"/>
                <a:cs typeface="Times New Roman"/>
              </a:rPr>
              <a:t>Страх получить плохую отметку</a:t>
            </a:r>
            <a:endParaRPr lang="ru-RU" sz="2400" b="1" dirty="0">
              <a:latin typeface="+mj-lt"/>
              <a:ea typeface="Calibri"/>
              <a:cs typeface="Times New Roman"/>
            </a:endParaRPr>
          </a:p>
          <a:p>
            <a:pPr>
              <a:spcAft>
                <a:spcPts val="1000"/>
              </a:spcAft>
            </a:pPr>
            <a:r>
              <a:rPr lang="ru-RU" sz="2400" b="1" dirty="0">
                <a:latin typeface="+mj-lt"/>
                <a:ea typeface="Calibri"/>
                <a:cs typeface="Times New Roman"/>
              </a:rPr>
              <a:t> </a:t>
            </a:r>
            <a:r>
              <a:rPr lang="ru-RU" sz="2400" b="1" dirty="0" smtClean="0">
                <a:latin typeface="+mj-lt"/>
                <a:ea typeface="Calibri"/>
                <a:cs typeface="Times New Roman"/>
              </a:rPr>
              <a:t>2. Не </a:t>
            </a:r>
            <a:r>
              <a:rPr lang="ru-RU" sz="2400" b="1" dirty="0">
                <a:latin typeface="+mj-lt"/>
                <a:ea typeface="Calibri"/>
                <a:cs typeface="Times New Roman"/>
              </a:rPr>
              <a:t>укладываются во времени</a:t>
            </a:r>
          </a:p>
          <a:p>
            <a:pPr>
              <a:spcAft>
                <a:spcPts val="1000"/>
              </a:spcAft>
            </a:pPr>
            <a:r>
              <a:rPr lang="ru-RU" sz="2400" b="1" dirty="0" smtClean="0">
                <a:latin typeface="+mj-lt"/>
                <a:ea typeface="Calibri"/>
                <a:cs typeface="Times New Roman"/>
              </a:rPr>
              <a:t>    Торопятся</a:t>
            </a:r>
            <a:r>
              <a:rPr lang="ru-RU" sz="2400" b="1" dirty="0">
                <a:latin typeface="+mj-lt"/>
                <a:ea typeface="Calibri"/>
                <a:cs typeface="Times New Roman"/>
              </a:rPr>
              <a:t>, допускают ошибки</a:t>
            </a:r>
          </a:p>
          <a:p>
            <a:pPr>
              <a:spcAft>
                <a:spcPts val="1000"/>
              </a:spcAft>
            </a:pPr>
            <a:r>
              <a:rPr lang="ru-RU" sz="2400" b="1" dirty="0">
                <a:latin typeface="+mj-lt"/>
                <a:ea typeface="Calibri"/>
                <a:cs typeface="Times New Roman"/>
              </a:rPr>
              <a:t> </a:t>
            </a:r>
            <a:r>
              <a:rPr lang="ru-RU" sz="2400" b="1" dirty="0" smtClean="0">
                <a:latin typeface="+mj-lt"/>
                <a:ea typeface="Calibri"/>
                <a:cs typeface="Times New Roman"/>
              </a:rPr>
              <a:t>3. Решали </a:t>
            </a:r>
            <a:r>
              <a:rPr lang="ru-RU" sz="2400" b="1" dirty="0">
                <a:latin typeface="+mj-lt"/>
                <a:ea typeface="Calibri"/>
                <a:cs typeface="Times New Roman"/>
              </a:rPr>
              <a:t>однотипные задачи</a:t>
            </a:r>
          </a:p>
          <a:p>
            <a:pPr>
              <a:spcAft>
                <a:spcPts val="1000"/>
              </a:spcAft>
            </a:pPr>
            <a:r>
              <a:rPr lang="ru-RU" sz="2400" b="1" dirty="0" smtClean="0">
                <a:latin typeface="+mj-lt"/>
                <a:ea typeface="Calibri"/>
                <a:cs typeface="Times New Roman"/>
              </a:rPr>
              <a:t>     Теряются</a:t>
            </a:r>
            <a:r>
              <a:rPr lang="ru-RU" sz="2400" b="1" dirty="0">
                <a:latin typeface="+mj-lt"/>
                <a:ea typeface="Calibri"/>
                <a:cs typeface="Times New Roman"/>
              </a:rPr>
              <a:t>, если формулировка задания другая</a:t>
            </a:r>
          </a:p>
          <a:p>
            <a:pPr marL="457200" indent="-457200">
              <a:spcAft>
                <a:spcPts val="1000"/>
              </a:spcAft>
              <a:buAutoNum type="arabicPeriod" startAt="4"/>
            </a:pPr>
            <a:r>
              <a:rPr lang="ru-RU" sz="2400" b="1" dirty="0" smtClean="0">
                <a:latin typeface="+mj-lt"/>
                <a:ea typeface="Calibri"/>
                <a:cs typeface="Times New Roman"/>
              </a:rPr>
              <a:t>Не </a:t>
            </a:r>
            <a:r>
              <a:rPr lang="ru-RU" sz="2400" b="1" dirty="0">
                <a:latin typeface="+mj-lt"/>
                <a:ea typeface="Calibri"/>
                <a:cs typeface="Times New Roman"/>
              </a:rPr>
              <a:t>замечают ошибки в подсчёте </a:t>
            </a:r>
            <a:r>
              <a:rPr lang="ru-RU" sz="2400" b="1" dirty="0" smtClean="0">
                <a:latin typeface="+mj-lt"/>
                <a:ea typeface="Calibri"/>
                <a:cs typeface="Times New Roman"/>
              </a:rPr>
              <a:t>или          формулировке </a:t>
            </a:r>
            <a:r>
              <a:rPr lang="ru-RU" sz="2400" b="1" dirty="0">
                <a:latin typeface="+mj-lt"/>
                <a:ea typeface="Calibri"/>
                <a:cs typeface="Times New Roman"/>
              </a:rPr>
              <a:t>заданий</a:t>
            </a:r>
          </a:p>
          <a:p>
            <a:pPr marL="342900" lvl="0" indent="-342900">
              <a:spcAft>
                <a:spcPts val="1000"/>
              </a:spcAft>
              <a:buAutoNum type="arabicPeriod" startAt="5"/>
            </a:pPr>
            <a:r>
              <a:rPr lang="ru-RU" sz="2400" b="1" dirty="0" smtClean="0">
                <a:latin typeface="+mj-lt"/>
                <a:ea typeface="Calibri"/>
                <a:cs typeface="Times New Roman"/>
              </a:rPr>
              <a:t>Не </a:t>
            </a:r>
            <a:r>
              <a:rPr lang="ru-RU" sz="2400" b="1" dirty="0">
                <a:latin typeface="+mj-lt"/>
                <a:ea typeface="Calibri"/>
                <a:cs typeface="Times New Roman"/>
              </a:rPr>
              <a:t>способны усвоить поток </a:t>
            </a:r>
            <a:r>
              <a:rPr lang="ru-RU" sz="2400" b="1" dirty="0" smtClean="0">
                <a:latin typeface="+mj-lt"/>
                <a:ea typeface="Calibri"/>
                <a:cs typeface="Times New Roman"/>
              </a:rPr>
              <a:t>информации.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Часто </a:t>
            </a:r>
            <a:r>
              <a:rPr lang="ru-RU" sz="2400" b="1" dirty="0">
                <a:latin typeface="+mj-lt"/>
                <a:ea typeface="Calibri"/>
                <a:cs typeface="Times New Roman"/>
              </a:rPr>
              <a:t>учителю не хватает времени  </a:t>
            </a:r>
            <a:r>
              <a:rPr lang="ru-RU" sz="2400" b="1" dirty="0" smtClean="0">
                <a:solidFill>
                  <a:prstClr val="black"/>
                </a:solidFill>
                <a:latin typeface="+mj-lt"/>
                <a:ea typeface="Calibri"/>
                <a:cs typeface="Times New Roman"/>
              </a:rPr>
              <a:t>закрепить </a:t>
            </a:r>
            <a:r>
              <a:rPr lang="ru-RU" sz="2400" b="1" dirty="0">
                <a:solidFill>
                  <a:prstClr val="black"/>
                </a:solidFill>
                <a:latin typeface="+mj-lt"/>
                <a:ea typeface="Calibri"/>
                <a:cs typeface="Times New Roman"/>
              </a:rPr>
              <a:t>материал на хорошем </a:t>
            </a:r>
            <a:r>
              <a:rPr lang="ru-RU" sz="2400" b="1" dirty="0" smtClean="0">
                <a:solidFill>
                  <a:prstClr val="black"/>
                </a:solidFill>
                <a:latin typeface="+mj-lt"/>
                <a:ea typeface="Calibri"/>
                <a:cs typeface="Times New Roman"/>
              </a:rPr>
              <a:t>уровне.</a:t>
            </a:r>
            <a:endParaRPr lang="ru-RU" sz="2400" b="1" dirty="0">
              <a:solidFill>
                <a:prstClr val="black"/>
              </a:solidFill>
              <a:latin typeface="+mj-lt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2231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99792" y="620688"/>
            <a:ext cx="3312368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itchFamily="18" charset="0"/>
              </a:rPr>
              <a:t>          </a:t>
            </a:r>
            <a:r>
              <a:rPr lang="ru-RU" sz="3200" b="1" dirty="0" smtClean="0">
                <a:solidFill>
                  <a:srgbClr val="C00000"/>
                </a:solidFill>
                <a:latin typeface="+mj-lt"/>
                <a:cs typeface="Times New Roman" pitchFamily="18" charset="0"/>
              </a:rPr>
              <a:t>Выводы</a:t>
            </a:r>
            <a:endParaRPr lang="ru-RU" sz="3200" b="1" dirty="0">
              <a:solidFill>
                <a:srgbClr val="C0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1412776"/>
            <a:ext cx="7632848" cy="4531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latin typeface="+mj-lt"/>
                <a:ea typeface="Calibri"/>
                <a:cs typeface="Times New Roman" pitchFamily="18" charset="0"/>
              </a:rPr>
              <a:t>1. Доброжелательный </a:t>
            </a:r>
            <a:r>
              <a:rPr lang="ru-RU" sz="2400" b="1" dirty="0">
                <a:latin typeface="+mj-lt"/>
                <a:ea typeface="Calibri"/>
                <a:cs typeface="Times New Roman" pitchFamily="18" charset="0"/>
              </a:rPr>
              <a:t>настрой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latin typeface="+mj-lt"/>
                <a:ea typeface="Calibri"/>
                <a:cs typeface="Times New Roman" pitchFamily="18" charset="0"/>
              </a:rPr>
              <a:t> Не </a:t>
            </a:r>
            <a:r>
              <a:rPr lang="ru-RU" sz="2400" b="1" dirty="0">
                <a:latin typeface="+mj-lt"/>
                <a:ea typeface="Calibri"/>
                <a:cs typeface="Times New Roman" pitchFamily="18" charset="0"/>
              </a:rPr>
              <a:t>осуждать за плохую отметку, а помочь </a:t>
            </a:r>
            <a:r>
              <a:rPr lang="ru-RU" sz="2400" b="1" dirty="0" smtClean="0">
                <a:latin typeface="+mj-lt"/>
                <a:ea typeface="Calibri"/>
                <a:cs typeface="Times New Roman" pitchFamily="18" charset="0"/>
              </a:rPr>
              <a:t>найти </a:t>
            </a:r>
            <a:r>
              <a:rPr lang="ru-RU" sz="2400" b="1" dirty="0">
                <a:latin typeface="+mj-lt"/>
                <a:ea typeface="Calibri"/>
                <a:cs typeface="Times New Roman" pitchFamily="18" charset="0"/>
              </a:rPr>
              <a:t>причины ошибок, исправить их.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+mj-lt"/>
                <a:ea typeface="Calibri"/>
                <a:cs typeface="Times New Roman" pitchFamily="18" charset="0"/>
              </a:rPr>
              <a:t> </a:t>
            </a:r>
            <a:r>
              <a:rPr lang="ru-RU" sz="2400" b="1" dirty="0" smtClean="0">
                <a:latin typeface="+mj-lt"/>
                <a:ea typeface="Calibri"/>
                <a:cs typeface="Times New Roman" pitchFamily="18" charset="0"/>
              </a:rPr>
              <a:t>2. Учить </a:t>
            </a:r>
            <a:r>
              <a:rPr lang="ru-RU" sz="2400" b="1" dirty="0">
                <a:latin typeface="+mj-lt"/>
                <a:ea typeface="Calibri"/>
                <a:cs typeface="Times New Roman" pitchFamily="18" charset="0"/>
              </a:rPr>
              <a:t>ориентироваться во времени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+mj-lt"/>
                <a:ea typeface="Calibri"/>
                <a:cs typeface="Times New Roman" pitchFamily="18" charset="0"/>
              </a:rPr>
              <a:t> </a:t>
            </a:r>
            <a:r>
              <a:rPr lang="ru-RU" sz="2400" b="1" dirty="0" smtClean="0">
                <a:latin typeface="+mj-lt"/>
                <a:ea typeface="Calibri"/>
                <a:cs typeface="Times New Roman" pitchFamily="18" charset="0"/>
              </a:rPr>
              <a:t>3. Решать </a:t>
            </a:r>
            <a:r>
              <a:rPr lang="ru-RU" sz="2400" b="1" dirty="0">
                <a:latin typeface="+mj-lt"/>
                <a:ea typeface="Calibri"/>
                <a:cs typeface="Times New Roman" pitchFamily="18" charset="0"/>
              </a:rPr>
              <a:t>нестандартные задачи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+mj-lt"/>
                <a:ea typeface="Calibri"/>
                <a:cs typeface="Times New Roman" pitchFamily="18" charset="0"/>
              </a:rPr>
              <a:t> </a:t>
            </a:r>
            <a:r>
              <a:rPr lang="ru-RU" sz="2400" b="1" dirty="0" smtClean="0">
                <a:latin typeface="+mj-lt"/>
                <a:ea typeface="Calibri"/>
                <a:cs typeface="Times New Roman" pitchFamily="18" charset="0"/>
              </a:rPr>
              <a:t>4. Предлагать </a:t>
            </a:r>
            <a:r>
              <a:rPr lang="ru-RU" sz="2400" b="1" dirty="0">
                <a:latin typeface="+mj-lt"/>
                <a:ea typeface="Calibri"/>
                <a:cs typeface="Times New Roman" pitchFamily="18" charset="0"/>
              </a:rPr>
              <a:t>учащимся задания на тренировку внимания и памяти.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latin typeface="+mj-lt"/>
                <a:ea typeface="Calibri"/>
                <a:cs typeface="Times New Roman" pitchFamily="18" charset="0"/>
              </a:rPr>
              <a:t>5. </a:t>
            </a:r>
            <a:r>
              <a:rPr lang="ru-RU" sz="2400" b="1" dirty="0">
                <a:latin typeface="+mj-lt"/>
                <a:ea typeface="Calibri"/>
                <a:cs typeface="Times New Roman" pitchFamily="18" charset="0"/>
              </a:rPr>
              <a:t> </a:t>
            </a:r>
            <a:r>
              <a:rPr lang="ru-RU" sz="2400" b="1" dirty="0" smtClean="0">
                <a:latin typeface="+mj-lt"/>
                <a:ea typeface="Calibri"/>
                <a:cs typeface="Times New Roman" pitchFamily="18" charset="0"/>
              </a:rPr>
              <a:t>Рассмотреть </a:t>
            </a:r>
            <a:r>
              <a:rPr lang="ru-RU" sz="2400" b="1" dirty="0">
                <a:latin typeface="+mj-lt"/>
                <a:ea typeface="Calibri"/>
                <a:cs typeface="Times New Roman" pitchFamily="18" charset="0"/>
              </a:rPr>
              <a:t>способы повышения интереса учащихся к предмету. Дополнительные занятия</a:t>
            </a:r>
          </a:p>
        </p:txBody>
      </p:sp>
    </p:spTree>
    <p:extLst>
      <p:ext uri="{BB962C8B-B14F-4D97-AF65-F5344CB8AC3E}">
        <p14:creationId xmlns:p14="http://schemas.microsoft.com/office/powerpoint/2010/main" val="298638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12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836712"/>
            <a:ext cx="79208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10101"/>
                </a:solidFill>
                <a:latin typeface="+mj-lt"/>
              </a:rPr>
              <a:t>Актуальность метода «</a:t>
            </a:r>
            <a:r>
              <a:rPr lang="ru-RU" sz="2000" b="1" dirty="0" err="1">
                <a:solidFill>
                  <a:srgbClr val="010101"/>
                </a:solidFill>
                <a:latin typeface="+mj-lt"/>
              </a:rPr>
              <a:t>пазлы</a:t>
            </a:r>
            <a:r>
              <a:rPr lang="ru-RU" sz="2000" b="1" dirty="0">
                <a:solidFill>
                  <a:srgbClr val="010101"/>
                </a:solidFill>
                <a:latin typeface="+mj-lt"/>
              </a:rPr>
              <a:t>» заключается в том, что он позволяет дать в руки практикующим педагогам универсальный, удобный, простой, методический инструмент, позволяющий активизировать познавательную и исследовательскую деятельность обучающихся с целью овладения универсальными учебными действиями и достижения предметных, </a:t>
            </a:r>
            <a:r>
              <a:rPr lang="ru-RU" sz="2000" b="1" dirty="0" err="1">
                <a:solidFill>
                  <a:srgbClr val="010101"/>
                </a:solidFill>
                <a:latin typeface="+mj-lt"/>
              </a:rPr>
              <a:t>метапредметных</a:t>
            </a:r>
            <a:r>
              <a:rPr lang="ru-RU" sz="2000" b="1" dirty="0">
                <a:solidFill>
                  <a:srgbClr val="010101"/>
                </a:solidFill>
                <a:latin typeface="+mj-lt"/>
              </a:rPr>
              <a:t> и личностных результатов, расширения кругозора в рамках изменения содержания образования в связи с внедрением ФГОС второго поколения.</a:t>
            </a:r>
            <a:endParaRPr lang="ru-RU" sz="20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15816" y="313492"/>
            <a:ext cx="2880320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Пазлы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Комиссар\Desktop\b62cb2df573ea97912b8037ba75646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573016"/>
            <a:ext cx="3186799" cy="2108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Комиссар\Desktop\4a12f8d53386649ef24e8a1564c22b9f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573017"/>
            <a:ext cx="2267684" cy="2714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74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59632" y="476672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kern="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Работа с готовыми Интернет ресурсами</a:t>
            </a:r>
            <a:endParaRPr lang="ru-RU" sz="28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1700808"/>
            <a:ext cx="532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sz="2400" b="1" kern="0" dirty="0">
                <a:solidFill>
                  <a:srgbClr val="000000"/>
                </a:solidFill>
                <a:latin typeface="+mj-lt"/>
                <a:hlinkClick r:id="rId3"/>
              </a:rPr>
              <a:t>https://</a:t>
            </a:r>
            <a:r>
              <a:rPr lang="ru-RU" sz="2400" b="1" kern="0" dirty="0" smtClean="0">
                <a:solidFill>
                  <a:srgbClr val="000000"/>
                </a:solidFill>
                <a:latin typeface="+mj-lt"/>
                <a:hlinkClick r:id="rId3"/>
              </a:rPr>
              <a:t>learningapps.org/1409813</a:t>
            </a:r>
            <a:r>
              <a:rPr lang="ru-RU" sz="2400" b="1" kern="0" dirty="0" smtClean="0">
                <a:solidFill>
                  <a:srgbClr val="000000"/>
                </a:solidFill>
                <a:latin typeface="+mj-lt"/>
              </a:rPr>
              <a:t> </a:t>
            </a:r>
          </a:p>
        </p:txBody>
      </p:sp>
      <p:pic>
        <p:nvPicPr>
          <p:cNvPr id="5" name="Picture 8" descr="IMG-20240320-WA00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53" r="7616" b="37729"/>
          <a:stretch>
            <a:fillRect/>
          </a:stretch>
        </p:blipFill>
        <p:spPr bwMode="auto">
          <a:xfrm>
            <a:off x="5580111" y="2216428"/>
            <a:ext cx="3008701" cy="3660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59632" y="2564904"/>
            <a:ext cx="33843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sz="2400" kern="0" dirty="0" smtClean="0">
                <a:solidFill>
                  <a:srgbClr val="000000"/>
                </a:solidFill>
              </a:rPr>
              <a:t> Я </a:t>
            </a:r>
            <a:r>
              <a:rPr lang="ru-RU" sz="2400" kern="0" dirty="0">
                <a:solidFill>
                  <a:srgbClr val="000000"/>
                </a:solidFill>
              </a:rPr>
              <a:t>зарегистрирована </a:t>
            </a:r>
            <a:r>
              <a:rPr lang="ru-RU" sz="2400" kern="0" dirty="0" smtClean="0">
                <a:solidFill>
                  <a:srgbClr val="000000"/>
                </a:solidFill>
              </a:rPr>
              <a:t>на сайте.  Там </a:t>
            </a:r>
            <a:r>
              <a:rPr lang="ru-RU" sz="2400" kern="0" dirty="0">
                <a:solidFill>
                  <a:srgbClr val="000000"/>
                </a:solidFill>
              </a:rPr>
              <a:t>можно найти готовые задания по разным предметам или создать свои по шаблону.</a:t>
            </a:r>
            <a:endParaRPr lang="ru-RU" sz="2400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49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487760"/>
            <a:ext cx="6192688" cy="562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latin typeface="+mj-lt"/>
                <a:ea typeface="Calibri"/>
                <a:cs typeface="Times New Roman" pitchFamily="18" charset="0"/>
              </a:rPr>
              <a:t>В любимое мы дело вложим душу, </a:t>
            </a:r>
            <a:endParaRPr lang="ru-RU" sz="2000" b="1" dirty="0" smtClean="0">
              <a:latin typeface="+mj-lt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latin typeface="+mj-lt"/>
                <a:ea typeface="Calibri"/>
                <a:cs typeface="Times New Roman" pitchFamily="18" charset="0"/>
              </a:rPr>
              <a:t>Не </a:t>
            </a:r>
            <a:r>
              <a:rPr lang="ru-RU" sz="2000" b="1" dirty="0">
                <a:latin typeface="+mj-lt"/>
                <a:ea typeface="Calibri"/>
                <a:cs typeface="Times New Roman" pitchFamily="18" charset="0"/>
              </a:rPr>
              <a:t>пожалеем точно времени и сил, </a:t>
            </a:r>
            <a:endParaRPr lang="ru-RU" sz="2000" b="1" dirty="0" smtClean="0">
              <a:latin typeface="+mj-lt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latin typeface="+mj-lt"/>
                <a:ea typeface="Calibri"/>
                <a:cs typeface="Times New Roman" pitchFamily="18" charset="0"/>
              </a:rPr>
              <a:t>Чтоб </a:t>
            </a:r>
            <a:r>
              <a:rPr lang="ru-RU" sz="2000" b="1" dirty="0">
                <a:latin typeface="+mj-lt"/>
                <a:ea typeface="Calibri"/>
                <a:cs typeface="Times New Roman" pitchFamily="18" charset="0"/>
              </a:rPr>
              <a:t>думать научить, творить и слушать </a:t>
            </a:r>
            <a:endParaRPr lang="ru-RU" sz="2000" b="1" dirty="0" smtClean="0">
              <a:latin typeface="+mj-lt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latin typeface="+mj-lt"/>
                <a:ea typeface="Calibri"/>
                <a:cs typeface="Times New Roman" pitchFamily="18" charset="0"/>
              </a:rPr>
              <a:t>Всех </a:t>
            </a:r>
            <a:r>
              <a:rPr lang="ru-RU" sz="2000" b="1" dirty="0">
                <a:latin typeface="+mj-lt"/>
                <a:ea typeface="Calibri"/>
                <a:cs typeface="Times New Roman" pitchFamily="18" charset="0"/>
              </a:rPr>
              <a:t>тех, кто двери сердца нам открыл. </a:t>
            </a:r>
            <a:endParaRPr lang="ru-RU" sz="2000" b="1" dirty="0" smtClean="0">
              <a:latin typeface="+mj-lt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latin typeface="+mj-lt"/>
                <a:ea typeface="Calibri"/>
                <a:cs typeface="Times New Roman" pitchFamily="18" charset="0"/>
              </a:rPr>
              <a:t>Посеять </a:t>
            </a:r>
            <a:r>
              <a:rPr lang="ru-RU" sz="2000" b="1" dirty="0">
                <a:latin typeface="+mj-lt"/>
                <a:ea typeface="Calibri"/>
                <a:cs typeface="Times New Roman" pitchFamily="18" charset="0"/>
              </a:rPr>
              <a:t>мудрости зерно в умах несмелых, </a:t>
            </a:r>
            <a:endParaRPr lang="ru-RU" sz="2000" b="1" dirty="0" smtClean="0">
              <a:latin typeface="+mj-lt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latin typeface="+mj-lt"/>
                <a:ea typeface="Calibri"/>
                <a:cs typeface="Times New Roman" pitchFamily="18" charset="0"/>
              </a:rPr>
              <a:t>Что </a:t>
            </a:r>
            <a:r>
              <a:rPr lang="ru-RU" sz="2000" b="1" dirty="0">
                <a:latin typeface="+mj-lt"/>
                <a:ea typeface="Calibri"/>
                <a:cs typeface="Times New Roman" pitchFamily="18" charset="0"/>
              </a:rPr>
              <a:t>день за днём приносят новые плоды – </a:t>
            </a:r>
            <a:r>
              <a:rPr lang="ru-RU" sz="2000" b="1" dirty="0" smtClean="0">
                <a:latin typeface="+mj-lt"/>
                <a:ea typeface="Calibri"/>
                <a:cs typeface="Times New Roman" pitchFamily="18" charset="0"/>
              </a:rPr>
              <a:t>   Открытий </a:t>
            </a:r>
            <a:r>
              <a:rPr lang="ru-RU" sz="2000" b="1" dirty="0">
                <a:latin typeface="+mj-lt"/>
                <a:ea typeface="Calibri"/>
                <a:cs typeface="Times New Roman" pitchFamily="18" charset="0"/>
              </a:rPr>
              <a:t>грандиозных и решений зрелых, </a:t>
            </a:r>
            <a:endParaRPr lang="ru-RU" sz="2000" b="1" dirty="0" smtClean="0">
              <a:latin typeface="+mj-lt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latin typeface="+mj-lt"/>
                <a:ea typeface="Calibri"/>
                <a:cs typeface="Times New Roman" pitchFamily="18" charset="0"/>
              </a:rPr>
              <a:t>Которые </a:t>
            </a:r>
            <a:r>
              <a:rPr lang="ru-RU" sz="2000" b="1" dirty="0">
                <a:latin typeface="+mj-lt"/>
                <a:ea typeface="Calibri"/>
                <a:cs typeface="Times New Roman" pitchFamily="18" charset="0"/>
              </a:rPr>
              <a:t>помогут дотянуться до </a:t>
            </a:r>
            <a:r>
              <a:rPr lang="ru-RU" sz="2000" b="1" dirty="0" smtClean="0">
                <a:latin typeface="+mj-lt"/>
                <a:ea typeface="Calibri"/>
                <a:cs typeface="Times New Roman" pitchFamily="18" charset="0"/>
              </a:rPr>
              <a:t>звезды.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latin typeface="+mj-lt"/>
                <a:ea typeface="Calibri"/>
                <a:cs typeface="Times New Roman" pitchFamily="18" charset="0"/>
              </a:rPr>
              <a:t>Ребят </a:t>
            </a:r>
            <a:r>
              <a:rPr lang="ru-RU" sz="2000" b="1" dirty="0">
                <a:latin typeface="+mj-lt"/>
                <a:ea typeface="Calibri"/>
                <a:cs typeface="Times New Roman" pitchFamily="18" charset="0"/>
              </a:rPr>
              <a:t>успехам будем искренне мы рады, </a:t>
            </a:r>
            <a:endParaRPr lang="ru-RU" sz="2000" b="1" dirty="0" smtClean="0">
              <a:latin typeface="+mj-lt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latin typeface="+mj-lt"/>
                <a:ea typeface="Calibri"/>
                <a:cs typeface="Times New Roman" pitchFamily="18" charset="0"/>
              </a:rPr>
              <a:t>Они </a:t>
            </a:r>
            <a:r>
              <a:rPr lang="ru-RU" sz="2000" b="1" dirty="0">
                <a:latin typeface="+mj-lt"/>
                <a:ea typeface="Calibri"/>
                <a:cs typeface="Times New Roman" pitchFamily="18" charset="0"/>
              </a:rPr>
              <a:t>нас добрыми словами вдохновят. </a:t>
            </a:r>
            <a:endParaRPr lang="ru-RU" sz="2000" b="1" dirty="0" smtClean="0">
              <a:latin typeface="+mj-lt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latin typeface="+mj-lt"/>
                <a:ea typeface="Calibri"/>
                <a:cs typeface="Times New Roman" pitchFamily="18" charset="0"/>
              </a:rPr>
              <a:t>Ведь </a:t>
            </a:r>
            <a:r>
              <a:rPr lang="ru-RU" sz="2000" b="1" dirty="0">
                <a:latin typeface="+mj-lt"/>
                <a:ea typeface="Calibri"/>
                <a:cs typeface="Times New Roman" pitchFamily="18" charset="0"/>
              </a:rPr>
              <a:t>в мире лучшей нынче нет награды, </a:t>
            </a:r>
            <a:endParaRPr lang="ru-RU" sz="2000" b="1" dirty="0" smtClean="0">
              <a:latin typeface="+mj-lt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latin typeface="+mj-lt"/>
                <a:ea typeface="Calibri"/>
                <a:cs typeface="Times New Roman" pitchFamily="18" charset="0"/>
              </a:rPr>
              <a:t>Чем </a:t>
            </a:r>
            <a:r>
              <a:rPr lang="ru-RU" sz="2000" b="1" dirty="0">
                <a:latin typeface="+mj-lt"/>
                <a:ea typeface="Calibri"/>
                <a:cs typeface="Times New Roman" pitchFamily="18" charset="0"/>
              </a:rPr>
              <a:t>благодарная улыбка и горящий </a:t>
            </a:r>
            <a:r>
              <a:rPr lang="ru-RU" sz="2000" b="1" dirty="0" smtClean="0">
                <a:latin typeface="+mj-lt"/>
                <a:ea typeface="Calibri"/>
                <a:cs typeface="Times New Roman" pitchFamily="18" charset="0"/>
              </a:rPr>
              <a:t>взгляд.</a:t>
            </a:r>
            <a:endParaRPr lang="ru-RU" dirty="0">
              <a:latin typeface="+mj-lt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7511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2" name="TextBox 1"/>
          <p:cNvSpPr txBox="1"/>
          <p:nvPr/>
        </p:nvSpPr>
        <p:spPr>
          <a:xfrm>
            <a:off x="1403648" y="1196752"/>
            <a:ext cx="6696744" cy="341632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5400" b="1" dirty="0">
                <a:ln w="1143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Спасибо за внимание!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5400" b="1" dirty="0">
                <a:ln w="1143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Творческих  успехов!</a:t>
            </a:r>
          </a:p>
        </p:txBody>
      </p:sp>
    </p:spTree>
    <p:extLst>
      <p:ext uri="{BB962C8B-B14F-4D97-AF65-F5344CB8AC3E}">
        <p14:creationId xmlns:p14="http://schemas.microsoft.com/office/powerpoint/2010/main" val="42432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410</Words>
  <Application>Microsoft Office PowerPoint</Application>
  <PresentationFormat>Экран (4:3)</PresentationFormat>
  <Paragraphs>69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Тема Office</vt:lpstr>
      <vt:lpstr>Палитра</vt:lpstr>
      <vt:lpstr>Творческий отчет по реализации наставнических практик ВЕРНИСАЖ ИДЕЙ «ВРЕМЯ МОЛОДЫХ» </vt:lpstr>
      <vt:lpstr>                                                                                      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Творческий отчет по реализации наставнических практик ВЕРНИСАЖ ИДЕЙ «ВРЕМЯ МОЛОДЫХ»</dc:title>
  <dc:creator>Комиссар</dc:creator>
  <cp:lastModifiedBy>Комиссар</cp:lastModifiedBy>
  <cp:revision>49</cp:revision>
  <dcterms:created xsi:type="dcterms:W3CDTF">2024-03-18T16:08:44Z</dcterms:created>
  <dcterms:modified xsi:type="dcterms:W3CDTF">2024-03-27T10:23:32Z</dcterms:modified>
</cp:coreProperties>
</file>